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58" r:id="rId4"/>
    <p:sldId id="260" r:id="rId5"/>
    <p:sldId id="262" r:id="rId6"/>
    <p:sldId id="263" r:id="rId7"/>
    <p:sldId id="265" r:id="rId8"/>
    <p:sldId id="266" r:id="rId9"/>
    <p:sldId id="267" r:id="rId10"/>
    <p:sldId id="269" r:id="rId11"/>
    <p:sldId id="264" r:id="rId12"/>
    <p:sldId id="270" r:id="rId13"/>
    <p:sldId id="271" r:id="rId14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224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4B549-1F87-4F6B-9BF0-98DB89A6F4D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F68A8-F916-4178-955F-B2A214247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94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C4BEE-49FB-49F9-8A10-69ED1F0FA25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87D9E-3F83-4A25-9930-EF521EC9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8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87D9E-3F83-4A25-9930-EF521EC9927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5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E43E-ACDA-41B2-9AD4-64F32A41BD1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EE6-24EB-4D46-8D47-170A720BA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65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E43E-ACDA-41B2-9AD4-64F32A41BD1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EE6-24EB-4D46-8D47-170A720BA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92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E43E-ACDA-41B2-9AD4-64F32A41BD1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EE6-24EB-4D46-8D47-170A720BA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29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E43E-ACDA-41B2-9AD4-64F32A41BD1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EE6-24EB-4D46-8D47-170A720BA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22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E43E-ACDA-41B2-9AD4-64F32A41BD1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EE6-24EB-4D46-8D47-170A720BA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35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E43E-ACDA-41B2-9AD4-64F32A41BD1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EE6-24EB-4D46-8D47-170A720BA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53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E43E-ACDA-41B2-9AD4-64F32A41BD1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EE6-24EB-4D46-8D47-170A720BA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13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E43E-ACDA-41B2-9AD4-64F32A41BD1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EE6-24EB-4D46-8D47-170A720BA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8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E43E-ACDA-41B2-9AD4-64F32A41BD1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EE6-24EB-4D46-8D47-170A720BA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53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E43E-ACDA-41B2-9AD4-64F32A41BD1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EE6-24EB-4D46-8D47-170A720BA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83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E43E-ACDA-41B2-9AD4-64F32A41BD1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EE6-24EB-4D46-8D47-170A720BA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5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EE43E-ACDA-41B2-9AD4-64F32A41BD1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EE6-24EB-4D46-8D47-170A720BA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09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ocs.edu.gov.ru/document/51d3c15a6842dce2585500acd9236624/download/3508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kipk.ru/images/%D0%A6%D0%9D%D0%9F%D0%9F%D0%9C/%D0%9C%D0%A0_2_%D0%BE%D1%82_17.12.2019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s://drive.google.com/file/d/1L9toQsfJRW1QH2BQVROlUBXIWpvpg9GD/vie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441" y="4358704"/>
            <a:ext cx="11735118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600" b="1" i="0" u="none" strike="noStrike" cap="none" normalizeH="0" baseline="0" dirty="0" smtClean="0">
                <a:ln>
                  <a:noFill/>
                </a:ln>
                <a:solidFill>
                  <a:srgbClr val="00194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 экспертных оценок 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00194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194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Дайнеко Я.М.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1" name="Рисунок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" y="228600"/>
            <a:ext cx="2903538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Рисунок 1" descr="бан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t="12128" r="16544" b="33498"/>
          <a:stretch>
            <a:fillRect/>
          </a:stretch>
        </p:blipFill>
        <p:spPr bwMode="auto">
          <a:xfrm>
            <a:off x="4431983" y="141287"/>
            <a:ext cx="72009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3682" y="1927269"/>
            <a:ext cx="11379201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СЕРИЯ СЕМИНАРОВ ПО МЕТОДИЧЕСКОМУ СОПРОВОЖДЕНИЮ ПЕДАГОГОВ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МУНИЦИПАЛЬНОМ УРОВНЕ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Семинар № 1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«Учимся разрабатывать ИОМ»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– 31 марта 2021 г.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1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110" y="170629"/>
            <a:ext cx="601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Алгоритм: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7600" y="1047225"/>
            <a:ext cx="1043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каждой экспертизы должна быть </a:t>
            </a:r>
            <a:r>
              <a:rPr lang="ru-RU" sz="2800" b="1" dirty="0" smtClean="0">
                <a:solidFill>
                  <a:srgbClr val="002060"/>
                </a:solidFill>
              </a:rPr>
              <a:t>разработана и проведена процедура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5360" y="2611225"/>
            <a:ext cx="82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Виды: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Экспертиза (индивидуальная или группой экспертов)</a:t>
            </a:r>
          </a:p>
          <a:p>
            <a:pPr marL="285750" indent="-285750">
              <a:buFontTx/>
              <a:buChar char="-"/>
            </a:pPr>
            <a:r>
              <a:rPr lang="ru-RU" sz="2400" dirty="0" err="1" smtClean="0"/>
              <a:t>Самоэкспертиза</a:t>
            </a:r>
            <a:endParaRPr lang="ru-RU" sz="2400" dirty="0" smtClean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Двойная </a:t>
            </a:r>
          </a:p>
        </p:txBody>
      </p:sp>
      <p:pic>
        <p:nvPicPr>
          <p:cNvPr id="9" name="Picture 2" descr="https://e7.pngegg.com/pngimages/590/765/png-clipart-numbers-1-to-9-euclidean-number-icon-color-low-polygon-numbers-1-to-9-infographic-color-splash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2" t="33031" r="32012" b="36236"/>
          <a:stretch/>
        </p:blipFill>
        <p:spPr bwMode="auto">
          <a:xfrm>
            <a:off x="228111" y="1047224"/>
            <a:ext cx="919348" cy="86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norvetaconsulting.com/wp-content/uploads/2017/01/slider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92" y="4087252"/>
            <a:ext cx="6792608" cy="2547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0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110" y="170629"/>
            <a:ext cx="104805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Проба 1: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Делимся на группы по 3-4 человека, работаем 30 минут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Презентуем результаты от группы (5 минут)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8560" y="1676400"/>
            <a:ext cx="45516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На методисте ММС</a:t>
            </a: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Цель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Критерии и показатели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Шкала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Процедура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Выводы </a:t>
            </a:r>
          </a:p>
          <a:p>
            <a:pPr marL="342900" indent="-342900">
              <a:buAutoNum type="arabicPeriod"/>
            </a:pP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6400" y="503833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Вертушка экспертных листов (проба </a:t>
            </a:r>
            <a:r>
              <a:rPr lang="ru-RU" b="1" dirty="0" err="1" smtClean="0">
                <a:solidFill>
                  <a:srgbClr val="002060"/>
                </a:solidFill>
              </a:rPr>
              <a:t>самоэкспертизы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10" descr="https://image.shutterstock.com/image-vector/business-concept-team-metaphor-people-260nw-13894556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6909371" y="4907776"/>
            <a:ext cx="4943105" cy="175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110" y="170629"/>
            <a:ext cx="104805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Проба 2: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Делимся на группы по 3-4 человека, работаем 30 минут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Презентуем результаты от группы (5 минут)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8560" y="1676400"/>
            <a:ext cx="45516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На завуче школы</a:t>
            </a: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Цель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Критерии и показатели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Шкала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Процедура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Выводы </a:t>
            </a:r>
          </a:p>
          <a:p>
            <a:pPr marL="342900" indent="-342900">
              <a:buAutoNum type="arabicPeriod"/>
            </a:pPr>
            <a:endParaRPr lang="ru-RU" sz="2800" dirty="0"/>
          </a:p>
        </p:txBody>
      </p:sp>
      <p:pic>
        <p:nvPicPr>
          <p:cNvPr id="5" name="Picture 18" descr="https://assets.entrepreneur.com/content/3x2/2000/1592276372-shutterstock-1401899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868" y="3539849"/>
            <a:ext cx="4978471" cy="331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8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110" y="170629"/>
            <a:ext cx="10480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Алгоритм семинара (этапы): 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8560" y="1676400"/>
            <a:ext cx="4551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Целеполагание</a:t>
            </a: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Проектирование пробы</a:t>
            </a: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Проба</a:t>
            </a: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Рефлексия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/>
          </a:p>
        </p:txBody>
      </p:sp>
      <p:pic>
        <p:nvPicPr>
          <p:cNvPr id="1026" name="Picture 2" descr="https://www.knigikratko.ru/files/news_fb/9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235" y="-1"/>
            <a:ext cx="6460765" cy="340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0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110" y="170629"/>
            <a:ext cx="601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Изменение контекста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74124" y="5969878"/>
            <a:ext cx="10420674" cy="8002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E7442F"/>
                </a:solidFill>
                <a:effectLst/>
                <a:latin typeface="Open Sans"/>
                <a:hlinkClick r:id="rId2"/>
              </a:rPr>
              <a:t>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Open Sans"/>
              </a:rPr>
              <a:t> 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E7442F"/>
                </a:solidFill>
                <a:effectLst/>
                <a:latin typeface="Open Sans"/>
                <a:hlinkClick r:id="rId3"/>
              </a:rPr>
              <a:t>Методические рекомендации по реализации мероприятий по формированию и обеспечению функционирования единой федеральной системы научно-методического сопровождения педагогических работников и управленческих кадров от 04.02.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E7442F"/>
                </a:solidFill>
                <a:effectLst/>
                <a:latin typeface="Open Sans"/>
                <a:hlinkClick r:id="rId2"/>
              </a:rPr>
              <a:t>2021 г.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hlinkClick r:id="rId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E7442F"/>
                </a:solidFill>
                <a:effectLst/>
                <a:latin typeface="Open Sans"/>
                <a:hlinkClick r:id="rId2"/>
              </a:rPr>
              <a:t>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Open Sans"/>
              </a:rPr>
              <a:t> 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E7442F"/>
                </a:solidFill>
                <a:effectLst/>
                <a:latin typeface="Open Sans"/>
                <a:hlinkClick r:id="rId4"/>
              </a:rPr>
              <a:t>Концепция создания единой федеральной системы научно-методического сопровождения педагогических работников от 06.08.2020 г.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E7442F"/>
              </a:solidFill>
              <a:effectLst/>
              <a:latin typeface="Open Sans"/>
            </a:endParaRPr>
          </a:p>
        </p:txBody>
      </p:sp>
      <p:pic>
        <p:nvPicPr>
          <p:cNvPr id="1026" name="Picture 2" descr="pdf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9" y="617948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df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4" y="655723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xn--80aahqcqybgko.xn--p1ai/uploads/2020/02/scale_1200%20(1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4" y="3333513"/>
            <a:ext cx="2903456" cy="1935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l="17742" t="35587" r="38905" b="45931"/>
          <a:stretch/>
        </p:blipFill>
        <p:spPr>
          <a:xfrm>
            <a:off x="133842" y="755405"/>
            <a:ext cx="8274867" cy="1973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17259" t="30825" r="38790" b="33907"/>
          <a:stretch/>
        </p:blipFill>
        <p:spPr>
          <a:xfrm>
            <a:off x="4840012" y="2652797"/>
            <a:ext cx="7137393" cy="322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32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8093" t="34502" r="40309" b="50790"/>
          <a:stretch/>
        </p:blipFill>
        <p:spPr>
          <a:xfrm>
            <a:off x="762857" y="177926"/>
            <a:ext cx="6524774" cy="1297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s://e7.pngegg.com/pngimages/590/765/png-clipart-numbers-1-to-9-euclidean-number-icon-color-low-polygon-numbers-1-to-9-infographic-color-splash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r="71663" b="73602"/>
          <a:stretch/>
        </p:blipFill>
        <p:spPr bwMode="auto">
          <a:xfrm>
            <a:off x="103695" y="113121"/>
            <a:ext cx="747882" cy="73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7938" t="46411" r="40077" b="39431"/>
          <a:stretch/>
        </p:blipFill>
        <p:spPr>
          <a:xfrm>
            <a:off x="2669789" y="1185280"/>
            <a:ext cx="7447175" cy="1412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s://e7.pngegg.com/pngimages/590/765/png-clipart-numbers-1-to-9-euclidean-number-icon-color-low-polygon-numbers-1-to-9-infographic-color-splash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8" r="33544" b="71186"/>
          <a:stretch/>
        </p:blipFill>
        <p:spPr bwMode="auto">
          <a:xfrm>
            <a:off x="2007703" y="1739182"/>
            <a:ext cx="838986" cy="7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7895" t="35126" r="40681" b="52975"/>
          <a:stretch/>
        </p:blipFill>
        <p:spPr>
          <a:xfrm>
            <a:off x="4236720" y="2525112"/>
            <a:ext cx="7569200" cy="122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s://e7.pngegg.com/pngimages/590/765/png-clipart-numbers-1-to-9-euclidean-number-icon-color-low-polygon-numbers-1-to-9-infographic-color-splash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5" b="72245"/>
          <a:stretch/>
        </p:blipFill>
        <p:spPr bwMode="auto">
          <a:xfrm>
            <a:off x="3577560" y="2990123"/>
            <a:ext cx="725863" cy="69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10516" t="38350" r="30799" b="14777"/>
          <a:stretch/>
        </p:blipFill>
        <p:spPr>
          <a:xfrm>
            <a:off x="1374442" y="3851234"/>
            <a:ext cx="7576518" cy="287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https://e7.pngegg.com/pngimages/590/765/png-clipart-numbers-1-to-9-euclidean-number-icon-color-low-polygon-numbers-1-to-9-infographic-color-splash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8" r="70110" b="34982"/>
          <a:stretch/>
        </p:blipFill>
        <p:spPr bwMode="auto">
          <a:xfrm>
            <a:off x="1018004" y="3689576"/>
            <a:ext cx="712876" cy="7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2.vectorstock.com/i/1000x1000/80/86/red-down-arrow-3d-shiny-sign-vector-20918086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3"/>
          <a:stretch/>
        </p:blipFill>
        <p:spPr bwMode="auto">
          <a:xfrm rot="21062082">
            <a:off x="238552" y="1540603"/>
            <a:ext cx="2695444" cy="243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3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3760" y="438557"/>
            <a:ext cx="10627360" cy="156966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Эксперти́за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(от лат.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expertus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— опытный, сведущий) — исследование, проводимое компетентным лицом привлечённое по поручению заинтересованных лиц, в целях получения ответов на вопросы, требующих определённых специальных познаний.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2320" y="2486085"/>
            <a:ext cx="9062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333333"/>
                </a:solidFill>
                <a:effectLst/>
                <a:latin typeface="Open Sans"/>
              </a:rPr>
              <a:t>Заказ на экспертную деятельность проявляется тогда, когда происходят существенные изменения  профессионально-педагогической деятельности, когда происходит становление и развитие инновационной педагогической практики, и ее разработчикам необходимо ответить на ряд вопросов. </a:t>
            </a:r>
          </a:p>
          <a:p>
            <a:pPr algn="just"/>
            <a:r>
              <a:rPr lang="ru-RU" b="0" i="1" dirty="0" smtClean="0">
                <a:solidFill>
                  <a:srgbClr val="333333"/>
                </a:solidFill>
                <a:latin typeface="Open Sans"/>
              </a:rPr>
              <a:t>Игнатьева Г.А. и </a:t>
            </a:r>
            <a:r>
              <a:rPr lang="ru-RU" b="0" i="1" dirty="0" err="1" smtClean="0">
                <a:solidFill>
                  <a:srgbClr val="333333"/>
                </a:solidFill>
                <a:latin typeface="Open Sans"/>
              </a:rPr>
              <a:t>Слободчиков</a:t>
            </a:r>
            <a:r>
              <a:rPr lang="ru-RU" b="0" i="1" dirty="0" smtClean="0">
                <a:solidFill>
                  <a:srgbClr val="333333"/>
                </a:solidFill>
                <a:latin typeface="Open Sans"/>
              </a:rPr>
              <a:t> В.И. </a:t>
            </a:r>
          </a:p>
          <a:p>
            <a:pPr algn="just"/>
            <a:endParaRPr lang="ru-RU" b="0" i="0" dirty="0" smtClean="0">
              <a:solidFill>
                <a:srgbClr val="333333"/>
              </a:solidFill>
              <a:effectLst/>
              <a:latin typeface="Open Sans"/>
            </a:endParaRPr>
          </a:p>
          <a:p>
            <a:pPr algn="just"/>
            <a:r>
              <a:rPr lang="ru-RU" b="0" i="0" dirty="0" smtClean="0">
                <a:solidFill>
                  <a:srgbClr val="333333"/>
                </a:solidFill>
                <a:effectLst/>
                <a:latin typeface="Open Sans"/>
              </a:rPr>
              <a:t>По мнению </a:t>
            </a:r>
            <a:r>
              <a:rPr lang="ru-RU" b="0" i="1" dirty="0" smtClean="0">
                <a:solidFill>
                  <a:srgbClr val="333333"/>
                </a:solidFill>
                <a:effectLst/>
                <a:latin typeface="Open Sans"/>
              </a:rPr>
              <a:t>Лактионовой Е.Б.,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Open Sans"/>
              </a:rPr>
              <a:t>экспертиза относится к высоким технологиям в образовании и является убедительным механизмом воздействия на практику обучения, воспитания и развития.</a:t>
            </a:r>
          </a:p>
          <a:p>
            <a:pPr algn="just"/>
            <a:endParaRPr lang="ru-RU" dirty="0">
              <a:solidFill>
                <a:srgbClr val="333333"/>
              </a:solidFill>
              <a:latin typeface="Open Sans"/>
            </a:endParaRPr>
          </a:p>
          <a:p>
            <a:pPr algn="just"/>
            <a:r>
              <a:rPr lang="ru-RU" b="0" i="0" dirty="0" smtClean="0">
                <a:solidFill>
                  <a:srgbClr val="333333"/>
                </a:solidFill>
                <a:effectLst/>
                <a:latin typeface="Open Sans"/>
              </a:rPr>
              <a:t>Использование экспертизы в технологии педагогического мониторинга инновационных изменений необходимо, поскольку только через эту процедуру можно получить данные, которые будут необходимы для принятия управленческого решения. </a:t>
            </a:r>
          </a:p>
        </p:txBody>
      </p:sp>
      <p:pic>
        <p:nvPicPr>
          <p:cNvPr id="3074" name="Picture 2" descr="https://iphone-image.apkpure.com/v2/app/2/5/5/2558dd215ea80ac2129d7fa6b156a7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" y="2486085"/>
            <a:ext cx="1043305" cy="104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phone-image.apkpure.com/v2/app/2/5/5/2558dd215ea80ac2129d7fa6b156a7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" y="5413098"/>
            <a:ext cx="1043305" cy="104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phone-image.apkpure.com/v2/app/2/5/5/2558dd215ea80ac2129d7fa6b156a7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" y="4025791"/>
            <a:ext cx="1043305" cy="104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0320" y="1020306"/>
            <a:ext cx="10576560" cy="540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ответы экспертов максимально объективны, принципиальны и критичны к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экспертируемому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объекту-процессу;</a:t>
            </a:r>
          </a:p>
          <a:p>
            <a:pPr algn="just">
              <a:spcBef>
                <a:spcPts val="1200"/>
              </a:spcBef>
            </a:pPr>
            <a:endParaRPr lang="ru-RU" sz="100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algn="just">
              <a:spcBef>
                <a:spcPts val="1200"/>
              </a:spcBef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Критичность позволяет получить реальную картину школьной жизни, обнаружить скрытые проблемы, снижающие эффективность деятельности школы / педагога;</a:t>
            </a:r>
          </a:p>
          <a:p>
            <a:pPr algn="just">
              <a:spcBef>
                <a:spcPts val="1200"/>
              </a:spcBef>
            </a:pPr>
            <a:endParaRPr lang="ru-RU" sz="1000" dirty="0">
              <a:solidFill>
                <a:srgbClr val="000000"/>
              </a:solidFill>
              <a:latin typeface="Open Sans"/>
            </a:endParaRPr>
          </a:p>
          <a:p>
            <a:pPr algn="just">
              <a:spcBef>
                <a:spcPts val="1200"/>
              </a:spcBef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с помощью экспертной группы находят оптимальные пути их решения проблем школы/педагога.</a:t>
            </a:r>
          </a:p>
          <a:p>
            <a:pPr algn="just">
              <a:spcBef>
                <a:spcPts val="1200"/>
              </a:spcBef>
            </a:pPr>
            <a:endParaRPr lang="ru-RU" sz="1050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algn="just">
              <a:spcBef>
                <a:spcPts val="1200"/>
              </a:spcBef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всегда осуществляются лицами, имеющие достаточную квалификацию;</a:t>
            </a:r>
          </a:p>
          <a:p>
            <a:pPr algn="just">
              <a:spcBef>
                <a:spcPts val="1200"/>
              </a:spcBef>
            </a:pPr>
            <a:endParaRPr lang="ru-RU" sz="1200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algn="just">
              <a:spcBef>
                <a:spcPts val="1200"/>
              </a:spcBef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смысл заключается в установлении соответствия (или несоответствия) объекта / процесса установленным нормам и требованиям;</a:t>
            </a:r>
          </a:p>
          <a:p>
            <a:pPr algn="just">
              <a:spcBef>
                <a:spcPts val="1200"/>
              </a:spcBef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на основании результатов делаются те или иные выводы и выстраивается дальнейшая траектория;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110" y="170629"/>
            <a:ext cx="601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Принципы экспертизы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iphone-image.apkpure.com/v2/app/2/5/5/2558dd215ea80ac2129d7fa6b156a7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87" y="1209329"/>
            <a:ext cx="737090" cy="7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phone-image.apkpure.com/v2/app/2/5/5/2558dd215ea80ac2129d7fa6b156a7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2" y="2085805"/>
            <a:ext cx="737090" cy="7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phone-image.apkpure.com/v2/app/2/5/5/2558dd215ea80ac2129d7fa6b156a7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36" y="2962281"/>
            <a:ext cx="737090" cy="7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phone-image.apkpure.com/v2/app/2/5/5/2558dd215ea80ac2129d7fa6b156a7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08" y="3724892"/>
            <a:ext cx="737090" cy="7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phone-image.apkpure.com/v2/app/2/5/5/2558dd215ea80ac2129d7fa6b156a7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36" y="5379769"/>
            <a:ext cx="737090" cy="7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phone-image.apkpure.com/v2/app/2/5/5/2558dd215ea80ac2129d7fa6b156a7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4" y="4529857"/>
            <a:ext cx="737090" cy="7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110" y="170629"/>
            <a:ext cx="601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Алгоритм: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8080" y="1757680"/>
            <a:ext cx="967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Для каждой экспертизы (экспертной оценки) должна быть сформулирована </a:t>
            </a:r>
            <a:r>
              <a:rPr lang="ru-RU" sz="3200" b="1" dirty="0" smtClean="0">
                <a:solidFill>
                  <a:srgbClr val="002060"/>
                </a:solidFill>
              </a:rPr>
              <a:t>цель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2400" y="2976880"/>
            <a:ext cx="265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Например?</a:t>
            </a:r>
            <a:endParaRPr lang="ru-RU" sz="2400" dirty="0"/>
          </a:p>
        </p:txBody>
      </p:sp>
      <p:pic>
        <p:nvPicPr>
          <p:cNvPr id="5" name="Picture 2" descr="https://e7.pngegg.com/pngimages/590/765/png-clipart-numbers-1-to-9-euclidean-number-icon-color-low-polygon-numbers-1-to-9-infographic-color-splash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r="71663" b="73602"/>
          <a:stretch/>
        </p:blipFill>
        <p:spPr bwMode="auto">
          <a:xfrm>
            <a:off x="400198" y="1516930"/>
            <a:ext cx="747882" cy="73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clipart-best.com/img/target/target-clip-art-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3560175"/>
            <a:ext cx="3180080" cy="318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2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110" y="170629"/>
            <a:ext cx="601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Алгоритм: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8079" y="1757680"/>
            <a:ext cx="10352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каждой экспертизы должны быть </a:t>
            </a:r>
            <a:r>
              <a:rPr lang="ru-RU" sz="2800" b="1" dirty="0">
                <a:solidFill>
                  <a:srgbClr val="002060"/>
                </a:solidFill>
              </a:rPr>
              <a:t>разработаны </a:t>
            </a:r>
            <a:r>
              <a:rPr lang="ru-RU" sz="2800" b="1" dirty="0" smtClean="0">
                <a:solidFill>
                  <a:srgbClr val="002060"/>
                </a:solidFill>
              </a:rPr>
              <a:t>/ определены критерии</a:t>
            </a:r>
            <a:r>
              <a:rPr lang="ru-RU" dirty="0" smtClean="0"/>
              <a:t>, подходящие под определенный тип деятельности / процесс / должность и </a:t>
            </a:r>
            <a:r>
              <a:rPr lang="ru-RU" sz="2800" b="1" dirty="0">
                <a:solidFill>
                  <a:srgbClr val="002060"/>
                </a:solidFill>
              </a:rPr>
              <a:t>ПОКАЗАТЕЛИ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2400" y="2976880"/>
            <a:ext cx="2651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Где их взять?</a:t>
            </a:r>
          </a:p>
          <a:p>
            <a:endParaRPr lang="ru-RU" sz="1100" dirty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От должного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От нового</a:t>
            </a:r>
            <a:endParaRPr lang="ru-RU" sz="2400" dirty="0"/>
          </a:p>
        </p:txBody>
      </p:sp>
      <p:pic>
        <p:nvPicPr>
          <p:cNvPr id="6" name="Picture 2" descr="https://e7.pngegg.com/pngimages/590/765/png-clipart-numbers-1-to-9-euclidean-number-icon-color-low-polygon-numbers-1-to-9-infographic-color-splash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8" r="33544" b="71186"/>
          <a:stretch/>
        </p:blipFill>
        <p:spPr bwMode="auto">
          <a:xfrm>
            <a:off x="309094" y="1678145"/>
            <a:ext cx="838986" cy="7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7895" t="35126" r="40681" b="52975"/>
          <a:stretch/>
        </p:blipFill>
        <p:spPr>
          <a:xfrm>
            <a:off x="4267200" y="223387"/>
            <a:ext cx="7569200" cy="122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28587" y="4740452"/>
            <a:ext cx="5643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Какие они должны быть?</a:t>
            </a:r>
          </a:p>
          <a:p>
            <a:endParaRPr lang="ru-RU" sz="1200" dirty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понятные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с</a:t>
            </a:r>
            <a:r>
              <a:rPr lang="ru-RU" sz="2400" dirty="0" smtClean="0"/>
              <a:t>оответствующие объекту/процессу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измеряемые</a:t>
            </a:r>
            <a:endParaRPr lang="ru-RU" sz="2400" dirty="0"/>
          </a:p>
        </p:txBody>
      </p:sp>
      <p:pic>
        <p:nvPicPr>
          <p:cNvPr id="6148" name="Picture 4" descr="https://cf.ppt-online.org/files/slide/l/lkMgrXY2m8FPU53jq0bTVKcASsNDLnZEu1iOed/slide-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47" y="2976880"/>
            <a:ext cx="4770753" cy="357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110" y="170629"/>
            <a:ext cx="601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Алгоритм: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8080" y="1757680"/>
            <a:ext cx="91846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каждой экспертизы должна быть </a:t>
            </a:r>
            <a:r>
              <a:rPr lang="ru-RU" sz="2800" b="1" dirty="0" smtClean="0">
                <a:solidFill>
                  <a:srgbClr val="002060"/>
                </a:solidFill>
              </a:rPr>
              <a:t>разработана шкала оценивания</a:t>
            </a:r>
            <a:r>
              <a:rPr lang="ru-RU" dirty="0" smtClean="0"/>
              <a:t>, подходящая под критерии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2400" y="2976880"/>
            <a:ext cx="4937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Какая?</a:t>
            </a:r>
          </a:p>
          <a:p>
            <a:endParaRPr lang="ru-RU" sz="2000" dirty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Двухчастная (присутствует/отсутствует)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Уровневая (низкий/средний/высокий…)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Балльная (от 1 до 5)</a:t>
            </a:r>
            <a:endParaRPr lang="ru-RU" sz="2000" dirty="0"/>
          </a:p>
        </p:txBody>
      </p:sp>
      <p:pic>
        <p:nvPicPr>
          <p:cNvPr id="8" name="Picture 2" descr="https://e7.pngegg.com/pngimages/590/765/png-clipart-numbers-1-to-9-euclidean-number-icon-color-low-polygon-numbers-1-to-9-infographic-color-splash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5" b="72245"/>
          <a:stretch/>
        </p:blipFill>
        <p:spPr bwMode="auto">
          <a:xfrm>
            <a:off x="336520" y="1638843"/>
            <a:ext cx="725863" cy="69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fs-thb01.getcourse.ru/fileservice/file/thumbnail/h/bd8259fb834c72a7cb8c3f4570ba4c58.jpg/s/s1200x/a/1256/sc/24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8"/>
          <a:stretch/>
        </p:blipFill>
        <p:spPr bwMode="auto">
          <a:xfrm>
            <a:off x="6527061" y="3484880"/>
            <a:ext cx="5319542" cy="286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s04.infourok.ru/uploads/ex/07d3/00110b4a-98bea5af/img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4" t="36579" r="5479" b="36606"/>
          <a:stretch/>
        </p:blipFill>
        <p:spPr bwMode="auto">
          <a:xfrm>
            <a:off x="336521" y="5262880"/>
            <a:ext cx="4433800" cy="1259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nicepng.com/png/detail/350-3504311_mathematical-basic-signs-of-plus-and-minus-wit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335" y="467191"/>
            <a:ext cx="1324407" cy="1290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4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110" y="170629"/>
            <a:ext cx="601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Алгоритм: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7600" y="1047225"/>
            <a:ext cx="1043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каждой экспертизы должен быть </a:t>
            </a:r>
            <a:r>
              <a:rPr lang="ru-RU" sz="2800" b="1" dirty="0" smtClean="0">
                <a:solidFill>
                  <a:srgbClr val="002060"/>
                </a:solidFill>
              </a:rPr>
              <a:t>разработан / составлен экспертный лист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" name="Picture 2" descr="https://e7.pngegg.com/pngimages/590/765/png-clipart-numbers-1-to-9-euclidean-number-icon-color-low-polygon-numbers-1-to-9-infographic-color-splash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8" r="70110" b="34982"/>
          <a:stretch/>
        </p:blipFill>
        <p:spPr bwMode="auto">
          <a:xfrm>
            <a:off x="404724" y="922754"/>
            <a:ext cx="712876" cy="7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nsportal.ru/sites/default/files/media/2018/02/13/img016.jpg_sz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670" y="1694915"/>
            <a:ext cx="4003250" cy="4946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" y="2611225"/>
            <a:ext cx="55621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Структура экспертного листа:</a:t>
            </a:r>
          </a:p>
          <a:p>
            <a:pPr marL="285750" indent="-285750">
              <a:buFontTx/>
              <a:buChar char="-"/>
            </a:pPr>
            <a:r>
              <a:rPr lang="ru-RU" sz="2800" dirty="0" err="1" smtClean="0"/>
              <a:t>Паспортичка</a:t>
            </a:r>
            <a:endParaRPr lang="ru-RU" sz="2800" dirty="0" smtClean="0"/>
          </a:p>
          <a:p>
            <a:pPr marL="285750" indent="-285750">
              <a:buFontTx/>
              <a:buChar char="-"/>
            </a:pPr>
            <a:r>
              <a:rPr lang="ru-RU" sz="2800" dirty="0" smtClean="0"/>
              <a:t>Критерии + шкала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Выводы и рекомендации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659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258</Words>
  <Application>Microsoft Office PowerPoint</Application>
  <PresentationFormat>Широкоэкранный</PresentationFormat>
  <Paragraphs>87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Дайнеко Яна Михайловна</dc:creator>
  <cp:lastModifiedBy>Дайнеко Яна Михайловна</cp:lastModifiedBy>
  <cp:revision>14</cp:revision>
  <dcterms:created xsi:type="dcterms:W3CDTF">2021-03-29T13:05:45Z</dcterms:created>
  <dcterms:modified xsi:type="dcterms:W3CDTF">2021-04-01T02:55:46Z</dcterms:modified>
</cp:coreProperties>
</file>