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D43720-81DB-460C-9BAE-F56338094ADB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DA4CA-B9AF-4B74-9135-D23352EDA65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574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DA4CA-B9AF-4B74-9135-D23352EDA65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935-5160-4B00-A308-DA9FB1B1194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917-46B5-4782-84C5-9310AEE9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935-5160-4B00-A308-DA9FB1B1194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917-46B5-4782-84C5-9310AEE9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935-5160-4B00-A308-DA9FB1B1194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917-46B5-4782-84C5-9310AEE9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935-5160-4B00-A308-DA9FB1B1194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917-46B5-4782-84C5-9310AEE9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935-5160-4B00-A308-DA9FB1B1194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917-46B5-4782-84C5-9310AEE9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935-5160-4B00-A308-DA9FB1B1194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917-46B5-4782-84C5-9310AEE9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935-5160-4B00-A308-DA9FB1B1194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917-46B5-4782-84C5-9310AEE9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935-5160-4B00-A308-DA9FB1B1194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917-46B5-4782-84C5-9310AEE9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935-5160-4B00-A308-DA9FB1B1194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917-46B5-4782-84C5-9310AEE9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935-5160-4B00-A308-DA9FB1B1194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917-46B5-4782-84C5-9310AEE9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E935-5160-4B00-A308-DA9FB1B1194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EB917-46B5-4782-84C5-9310AEE9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BE935-5160-4B00-A308-DA9FB1B11940}" type="datetimeFigureOut">
              <a:rPr lang="ru-RU" smtClean="0"/>
              <a:pPr/>
              <a:t>28.03.2023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EB917-46B5-4782-84C5-9310AEE920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saytpozitiva.ru/tsitaty-pro-uchiteley.html" TargetMode="External"/><Relationship Id="rId7" Type="http://schemas.openxmlformats.org/officeDocument/2006/relationships/hyperlink" Target="http://vokrugknig.blogspot.com/2022/09/blog-post.html#more" TargetMode="External"/><Relationship Id="rId2" Type="http://schemas.openxmlformats.org/officeDocument/2006/relationships/hyperlink" Target="https://kulturologia.ru/blogs/081117/36300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ed-kopilka.ru/shkolnye-prazdniki/den-uchitelja/detjam-o-profesi-uchitel.html" TargetMode="External"/><Relationship Id="rId5" Type="http://schemas.openxmlformats.org/officeDocument/2006/relationships/hyperlink" Target="https://godliteratury.ru/articles/2021/10/05/ot-bykova-do-vitgenshtejna-60-pisatelej-uchitelej" TargetMode="External"/><Relationship Id="rId4" Type="http://schemas.openxmlformats.org/officeDocument/2006/relationships/hyperlink" Target="https://rosuchebnik.ru/material/vremya-luchshikh-5-otechestvennykh-pedagogov-izmenivshikh-mir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0268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2023 год- </a:t>
            </a:r>
            <a:b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год педагога и наставника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992888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1674629702_top-fon-com-p-fon-prezentatsii-pedagoga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39476" cy="501317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75656" y="2420888"/>
            <a:ext cx="684076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Методические материалы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помощь планированию работы школьной библиотеки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40014" cy="160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</a:t>
            </a:r>
            <a:r>
              <a:rPr lang="ru-RU" sz="2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формы событий к году педагога и наставника: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08720"/>
            <a:ext cx="8280920" cy="568863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Акция-поздравление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Беседа-диспут</a:t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Беседа-обсуждение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Вечер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Вечер-посвящение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Вечер-чествование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Видео-лекторий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Выставка-обзор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Выставка-поздравление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Выставка-представление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Выставка-признание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Выставка-путешествие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Выставка-рекомендация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Выставка-экскурс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Престиж-встреча</a:t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Ток-шоу</a:t>
            </a: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Цикл мероприятий в рамках Года педагога и наставника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Названия и формы событий к году педагога и наставника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52736"/>
            <a:ext cx="8352928" cy="54726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70C0"/>
                </a:solidFill>
              </a:rPr>
              <a:t>«</a:t>
            </a:r>
            <a:r>
              <a:rPr lang="ru-RU" b="1" dirty="0">
                <a:solidFill>
                  <a:srgbClr val="0070C0"/>
                </a:solidFill>
              </a:rPr>
              <a:t>В мир знаний вы открываете путь»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«Ваш скромный труд цены не знает»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«Великие наставники царей российских»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«Великие педагоги прошлого»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«Весь этот мир творит наставник»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«Воспитание ХХI века – педагогика понимания»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«Все начинается со школьного звонка»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«Вы – свет, что на земле не гаснет никогда»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«Даруй вам бог терпения…»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«Если б я был педагогом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	«</a:t>
            </a:r>
            <a:r>
              <a:rPr lang="ru-RU" b="1" dirty="0">
                <a:solidFill>
                  <a:srgbClr val="0070C0"/>
                </a:solidFill>
              </a:rPr>
              <a:t>Книги детства наших педагогов»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«Люди высокого призвания»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«Маяк для многих поколений</a:t>
            </a:r>
            <a:r>
              <a:rPr lang="ru-RU" b="1" dirty="0" smtClean="0">
                <a:solidFill>
                  <a:srgbClr val="0070C0"/>
                </a:solidFill>
              </a:rPr>
              <a:t>» 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«Наставник – это звучит гордо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	«Образ </a:t>
            </a:r>
            <a:r>
              <a:rPr lang="ru-RU" b="1" dirty="0">
                <a:solidFill>
                  <a:srgbClr val="0070C0"/>
                </a:solidFill>
              </a:rPr>
              <a:t>педагога в литературе»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«Педагог – не звание, педагог – призвание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	С </a:t>
            </a:r>
            <a:r>
              <a:rPr lang="ru-RU" b="1" dirty="0">
                <a:solidFill>
                  <a:srgbClr val="0070C0"/>
                </a:solidFill>
              </a:rPr>
              <a:t>указкой по жизни»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>
                <a:solidFill>
                  <a:srgbClr val="0070C0"/>
                </a:solidFill>
              </a:rPr>
              <a:t>«Силуэт педагога на фоне истории</a:t>
            </a:r>
            <a:r>
              <a:rPr lang="ru-RU" b="1" dirty="0" smtClean="0">
                <a:solidFill>
                  <a:srgbClr val="0070C0"/>
                </a:solidFill>
              </a:rPr>
              <a:t>»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	Сундук </a:t>
            </a:r>
            <a:r>
              <a:rPr lang="ru-RU" b="1" dirty="0">
                <a:solidFill>
                  <a:srgbClr val="0070C0"/>
                </a:solidFill>
              </a:rPr>
              <a:t>педагогических идей»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Полезные ссылки и сценарии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496944" cy="5544616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Статья-презентация </a:t>
            </a:r>
            <a:r>
              <a:rPr lang="ru-RU" dirty="0"/>
              <a:t>как дополнительный материал «Школа, учителя и ученики на полотнах старых мастеров: Как учили детей 200 лет тому назад» Источник: </a:t>
            </a:r>
            <a:r>
              <a:rPr lang="ru-RU" dirty="0">
                <a:hlinkClick r:id="rId2"/>
              </a:rPr>
              <a:t>https://kulturologia.ru/blogs/081117/36300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err="1"/>
              <a:t>Андроник</a:t>
            </a:r>
            <a:r>
              <a:rPr lang="ru-RU" dirty="0"/>
              <a:t>, Н. Цитаты про учителей, пословицы и афоризмы о педагогах / Н. </a:t>
            </a:r>
            <a:r>
              <a:rPr lang="ru-RU" dirty="0" err="1"/>
              <a:t>Андроник</a:t>
            </a:r>
            <a:r>
              <a:rPr lang="ru-RU" dirty="0"/>
              <a:t>. – Текст : электронный // Журнал позитива: [сайт]. – URL: </a:t>
            </a:r>
            <a:r>
              <a:rPr lang="ru-RU" dirty="0">
                <a:hlinkClick r:id="rId3"/>
              </a:rPr>
              <a:t>https://</a:t>
            </a:r>
            <a:r>
              <a:rPr lang="ru-RU" dirty="0" smtClean="0">
                <a:hlinkClick r:id="rId3"/>
              </a:rPr>
              <a:t>saytpozitiva.ru/tsitaty-pro-uchiteley.html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Давыдова О. Время лучших: 5 отечественных педагогов, изменивших мир / О. Давыдова. – Текст : электронный // Просвещение [сайт]. – URL: </a:t>
            </a:r>
            <a:r>
              <a:rPr lang="ru-RU" dirty="0">
                <a:hlinkClick r:id="rId4"/>
              </a:rPr>
              <a:t>https://rosuchebnik.ru/material/vremya-luchshikh-5-otechestvennykh-pedagogov-izmenivshikh-mir/</a:t>
            </a:r>
            <a:r>
              <a:rPr lang="ru-RU" dirty="0"/>
              <a:t> 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От Бажова до </a:t>
            </a:r>
            <a:r>
              <a:rPr lang="ru-RU" dirty="0" err="1"/>
              <a:t>Витгенштейна</a:t>
            </a:r>
            <a:r>
              <a:rPr lang="ru-RU" dirty="0"/>
              <a:t>: 60 писателей-учителей. – Текст : электронный // </a:t>
            </a:r>
            <a:r>
              <a:rPr lang="ru-RU" dirty="0" err="1"/>
              <a:t>ГодЛитературы.РФ</a:t>
            </a:r>
            <a:r>
              <a:rPr lang="ru-RU" dirty="0"/>
              <a:t> : [портал]. – URL: </a:t>
            </a:r>
            <a:r>
              <a:rPr lang="ru-RU" dirty="0">
                <a:hlinkClick r:id="rId5"/>
              </a:rPr>
              <a:t>https://godliteratury.ru/articles/2021/10/05/ot-bykova-do-vitgenshtejna-60-pisatelej-uchitelej</a:t>
            </a:r>
            <a:r>
              <a:rPr lang="ru-RU" dirty="0"/>
              <a:t> 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Шорыгина Т. А. Беседа для детей о профессии Учитель / Т. А. Шорыгина. – Текст : электронный // Учебно-методический кабинет: [сайт]. – URL: </a:t>
            </a:r>
            <a:r>
              <a:rPr lang="ru-RU" dirty="0">
                <a:hlinkClick r:id="rId6"/>
              </a:rPr>
              <a:t>https://ped-kopilka.ru/shkolnye-prazdniki/den-uchitelja/detjam-o-profesi-uchitel.html</a:t>
            </a:r>
            <a:r>
              <a:rPr lang="ru-RU" dirty="0"/>
              <a:t> 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/>
              <a:t>Путеводитель к Году педагога по материалам </a:t>
            </a:r>
            <a:r>
              <a:rPr lang="ru-RU" dirty="0" err="1"/>
              <a:t>блога</a:t>
            </a:r>
            <a:r>
              <a:rPr lang="ru-RU" dirty="0"/>
              <a:t> </a:t>
            </a:r>
            <a:r>
              <a:rPr lang="ru-RU" dirty="0" err="1"/>
              <a:t>ВО!круг</a:t>
            </a:r>
            <a:r>
              <a:rPr lang="ru-RU" dirty="0"/>
              <a:t> книг – Текст : электронный // </a:t>
            </a:r>
            <a:r>
              <a:rPr lang="ru-RU" dirty="0" err="1"/>
              <a:t>ВО!круг</a:t>
            </a:r>
            <a:r>
              <a:rPr lang="ru-RU" dirty="0"/>
              <a:t> книг: </a:t>
            </a:r>
            <a:r>
              <a:rPr lang="ru-RU" dirty="0" err="1"/>
              <a:t>Блог</a:t>
            </a:r>
            <a:r>
              <a:rPr lang="ru-RU" dirty="0"/>
              <a:t> Центральной библиотеки им. А. С. Пушкина и библиотек Челябинска. – URL: </a:t>
            </a:r>
            <a:r>
              <a:rPr lang="ru-RU" dirty="0">
                <a:hlinkClick r:id="rId7"/>
              </a:rPr>
              <a:t>http://vokrugknig.blogspot.com/2022/09/blog-post.html#more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20272" y="5481308"/>
            <a:ext cx="1944217" cy="137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51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9"/>
            <a:ext cx="9144000" cy="144015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Какой он современный педагог?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700808"/>
            <a:ext cx="8712968" cy="460851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Современный педагог  - это человек интересный, понимающий, любящий свой предмет, умеющий использовать новые технологии  и находить подход  к каждому ученику</a:t>
            </a:r>
          </a:p>
          <a:p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2195737" cy="137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1894"/>
            <a:ext cx="5076056" cy="330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Зачем нужен наставник?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	 Наставник </a:t>
            </a:r>
            <a:r>
              <a:rPr lang="ru-RU" sz="1800" dirty="0" smtClean="0">
                <a:solidFill>
                  <a:srgbClr val="0070C0"/>
                </a:solidFill>
              </a:rPr>
              <a:t>– </a:t>
            </a:r>
            <a:r>
              <a:rPr lang="ru-RU" sz="1800" b="1" dirty="0" smtClean="0">
                <a:solidFill>
                  <a:srgbClr val="0070C0"/>
                </a:solidFill>
              </a:rPr>
              <a:t>это помощник в учебе. Обычно он проводит с ребенком встречи направленные на развитие коммуникации, </a:t>
            </a:r>
            <a:r>
              <a:rPr lang="ru-RU" sz="1800" b="1" dirty="0" err="1" smtClean="0">
                <a:solidFill>
                  <a:srgbClr val="0070C0"/>
                </a:solidFill>
              </a:rPr>
              <a:t>креативного</a:t>
            </a:r>
            <a:r>
              <a:rPr lang="ru-RU" sz="1800" b="1" dirty="0" smtClean="0">
                <a:solidFill>
                  <a:srgbClr val="0070C0"/>
                </a:solidFill>
              </a:rPr>
              <a:t> мышления, следит за нагрузкой ребенка, помогает распределять время,  консультирует семью о процессе учебы, следит за успеваемостью, мотивирует и подбадривает ребенка.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	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	Наставник </a:t>
            </a:r>
            <a:r>
              <a:rPr lang="ru-RU" sz="1800" dirty="0" smtClean="0"/>
              <a:t>-  </a:t>
            </a:r>
            <a:r>
              <a:rPr lang="ru-RU" sz="1800" dirty="0"/>
              <a:t> </a:t>
            </a:r>
            <a:r>
              <a:rPr lang="ru-RU" sz="1800" b="1" dirty="0" smtClean="0">
                <a:solidFill>
                  <a:srgbClr val="0070C0"/>
                </a:solidFill>
              </a:rPr>
              <a:t>это опытный коллега, который </a:t>
            </a:r>
            <a:r>
              <a:rPr lang="ru-RU" sz="1800" b="1" dirty="0">
                <a:solidFill>
                  <a:srgbClr val="0070C0"/>
                </a:solidFill>
              </a:rPr>
              <a:t>помогает новичкам осваиваться в организации. Наставники передают новым сотрудникам профессиональные знания и умения, отвечают на вопросы, разбирают ошибки. Они рассказывают о правилах компании и помогают влиться в коллектив</a:t>
            </a:r>
            <a:r>
              <a:rPr lang="ru-RU" sz="1800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2496606" cy="1565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90124d6467265136a3dad00125de7afe-800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8640"/>
            <a:ext cx="8352928" cy="63367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Петр </a:t>
            </a:r>
            <a:r>
              <a:rPr lang="en-US" b="1" dirty="0" smtClean="0">
                <a:solidFill>
                  <a:srgbClr val="C00000"/>
                </a:solidFill>
              </a:rPr>
              <a:t>I </a:t>
            </a: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 err="1" smtClean="0">
                <a:solidFill>
                  <a:srgbClr val="C00000"/>
                </a:solidFill>
              </a:rPr>
              <a:t>Семеон</a:t>
            </a:r>
            <a:r>
              <a:rPr lang="ru-RU" b="1" dirty="0" smtClean="0">
                <a:solidFill>
                  <a:srgbClr val="C00000"/>
                </a:solidFill>
              </a:rPr>
              <a:t> Полоцкий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54123123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65314" y="1484784"/>
            <a:ext cx="4178686" cy="5373216"/>
          </a:xfrm>
        </p:spPr>
      </p:pic>
      <p:pic>
        <p:nvPicPr>
          <p:cNvPr id="5122" name="Picture 2" descr="C:\Users\USER\Desktop\Foto-Petra-1-Pervogo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15282"/>
            <a:ext cx="4160531" cy="5342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Основные направления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в деятельности библиотек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0808"/>
            <a:ext cx="8640960" cy="515719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Информационная поддержка образовательно – педагогического процесса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70C0"/>
                </a:solidFill>
              </a:rPr>
              <a:t>популяризация  профессии учителя</a:t>
            </a:r>
          </a:p>
          <a:p>
            <a:pPr marL="514350" indent="-514350"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1944217" cy="137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2aa224517b6c8ef2926_2000x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91680" y="3212976"/>
            <a:ext cx="5210539" cy="3478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22899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 план мероприятий библиотеки в год педагога и наставника – 2023 стоит включить: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964488" cy="525658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мероприятия с фокусом на школьные театры и музеи (одна из ключевых задач в рамках  </a:t>
            </a:r>
            <a:r>
              <a:rPr lang="ru-RU" sz="2000" b="1" dirty="0">
                <a:solidFill>
                  <a:srgbClr val="0070C0"/>
                </a:solidFill>
              </a:rPr>
              <a:t>Г</a:t>
            </a:r>
            <a:r>
              <a:rPr lang="ru-RU" sz="2000" b="1" dirty="0" smtClean="0">
                <a:solidFill>
                  <a:srgbClr val="0070C0"/>
                </a:solidFill>
              </a:rPr>
              <a:t>ода педагога и наставника);</a:t>
            </a:r>
          </a:p>
          <a:p>
            <a:pPr>
              <a:buFontTx/>
              <a:buChar char="-"/>
            </a:pPr>
            <a:r>
              <a:rPr lang="ru-RU" sz="2000" b="1" dirty="0">
                <a:solidFill>
                  <a:srgbClr val="0070C0"/>
                </a:solidFill>
              </a:rPr>
              <a:t>п</a:t>
            </a:r>
            <a:r>
              <a:rPr lang="ru-RU" sz="2000" b="1" dirty="0" smtClean="0">
                <a:solidFill>
                  <a:srgbClr val="0070C0"/>
                </a:solidFill>
              </a:rPr>
              <a:t>росветительские мероприятия посвященные педагогики и наставничеству;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мероприятия для ранней профориентации детей и подростков;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интерактивные мероприятия (</a:t>
            </a:r>
            <a:r>
              <a:rPr lang="ru-RU" sz="2000" b="1" dirty="0" err="1" smtClean="0">
                <a:solidFill>
                  <a:srgbClr val="0070C0"/>
                </a:solidFill>
              </a:rPr>
              <a:t>квесты</a:t>
            </a:r>
            <a:r>
              <a:rPr lang="ru-RU" sz="2000" b="1" dirty="0" smtClean="0">
                <a:solidFill>
                  <a:srgbClr val="0070C0"/>
                </a:solidFill>
              </a:rPr>
              <a:t>, </a:t>
            </a:r>
            <a:r>
              <a:rPr lang="ru-RU" sz="2000" b="1" dirty="0" err="1" smtClean="0">
                <a:solidFill>
                  <a:srgbClr val="0070C0"/>
                </a:solidFill>
              </a:rPr>
              <a:t>виктарины</a:t>
            </a:r>
            <a:r>
              <a:rPr lang="ru-RU" sz="2000" b="1" dirty="0" smtClean="0">
                <a:solidFill>
                  <a:srgbClr val="0070C0"/>
                </a:solidFill>
              </a:rPr>
              <a:t>, игры, </a:t>
            </a:r>
            <a:r>
              <a:rPr lang="ru-RU" sz="2000" b="1" dirty="0" err="1" smtClean="0">
                <a:solidFill>
                  <a:srgbClr val="0070C0"/>
                </a:solidFill>
              </a:rPr>
              <a:t>флешмобы</a:t>
            </a:r>
            <a:r>
              <a:rPr lang="ru-RU" sz="2000" b="1" dirty="0" smtClean="0">
                <a:solidFill>
                  <a:srgbClr val="0070C0"/>
                </a:solidFill>
              </a:rPr>
              <a:t>);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Акции единых действий: выложить в </a:t>
            </a:r>
            <a:r>
              <a:rPr lang="ru-RU" sz="2000" b="1" dirty="0" err="1" smtClean="0">
                <a:solidFill>
                  <a:srgbClr val="0070C0"/>
                </a:solidFill>
              </a:rPr>
              <a:t>соцсети</a:t>
            </a:r>
            <a:r>
              <a:rPr lang="ru-RU" sz="2000" b="1" dirty="0" smtClean="0">
                <a:solidFill>
                  <a:srgbClr val="0070C0"/>
                </a:solidFill>
              </a:rPr>
              <a:t> фото с первым учителем;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Тематические встречи, открытые беседы с учителями;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Выставки, театрализации, арт. – проекты, </a:t>
            </a:r>
            <a:r>
              <a:rPr lang="ru-RU" sz="2000" b="1" dirty="0" err="1" smtClean="0">
                <a:solidFill>
                  <a:srgbClr val="0070C0"/>
                </a:solidFill>
              </a:rPr>
              <a:t>мультимедийные</a:t>
            </a:r>
            <a:r>
              <a:rPr lang="ru-RU" sz="2000" b="1" dirty="0" smtClean="0">
                <a:solidFill>
                  <a:srgbClr val="0070C0"/>
                </a:solidFill>
              </a:rPr>
              <a:t> проекты, посвященные известным педагогам и наставникам.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5013176"/>
            <a:ext cx="1944217" cy="137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Календарь года педагога и наставника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208912" cy="511256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мая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Всемирный день астрономии (День учителя астрономии)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22 мая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Международный день биологического разнообразия (День учителя     биологии)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24 мая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День славянской письменности и культуры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 мая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День </a:t>
            </a:r>
            <a:r>
              <a:rPr lang="ru-RU" sz="3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фиолога</a:t>
            </a:r>
            <a:endParaRPr lang="ru-RU" sz="33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августа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День физкультурника (День учителя физкультуры)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сентября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День знаний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26 сентября-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европейских языков (день учителя иностранных языков)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27 сентября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День педагога дошкольного образования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28 сентября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105 лет педагогу Василию Сухомлинскому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октября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 Международный день музыки (День учителя музыки)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октября-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социального педагога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октября-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учителя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октября-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школьных библиотек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декабря-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День информатики (День учителя информатики)</a:t>
            </a:r>
          </a:p>
          <a:p>
            <a:pPr>
              <a:buNone/>
            </a:pPr>
            <a:r>
              <a:rPr lang="ru-RU" sz="3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декабря 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День Наума </a:t>
            </a:r>
            <a:r>
              <a:rPr lang="ru-RU" sz="33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Грамотника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день,  когда на Руси начинались занятия.</a:t>
            </a:r>
            <a:endParaRPr lang="ru-RU" sz="3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1440159" cy="101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Идеи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библиотечных мероприятий</a:t>
            </a:r>
            <a:b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Подкасты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аудиопрограммы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которые слушают через мобильные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приложения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вроде </a:t>
            </a:r>
            <a:r>
              <a:rPr lang="ru-RU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Яндекс.Музыка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или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Стриминги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>- </a:t>
            </a:r>
            <a:r>
              <a:rPr lang="ru-RU" sz="2000" b="1" dirty="0">
                <a:solidFill>
                  <a:srgbClr val="0070C0"/>
                </a:solidFill>
              </a:rPr>
              <a:t>это трансляция видео в прямом эфире. Его используют </a:t>
            </a:r>
            <a:r>
              <a:rPr lang="ru-RU" sz="2000" b="1" dirty="0" err="1">
                <a:solidFill>
                  <a:srgbClr val="0070C0"/>
                </a:solidFill>
              </a:rPr>
              <a:t>блогеры</a:t>
            </a:r>
            <a:r>
              <a:rPr lang="ru-RU" sz="2000" b="1" dirty="0">
                <a:solidFill>
                  <a:srgbClr val="0070C0"/>
                </a:solidFill>
              </a:rPr>
              <a:t>, активные пользователи </a:t>
            </a:r>
            <a:r>
              <a:rPr lang="ru-RU" sz="2000" b="1" dirty="0" err="1">
                <a:solidFill>
                  <a:srgbClr val="0070C0"/>
                </a:solidFill>
              </a:rPr>
              <a:t>соцсетей</a:t>
            </a:r>
            <a:r>
              <a:rPr lang="ru-RU" sz="2000" b="1" dirty="0">
                <a:solidFill>
                  <a:srgbClr val="0070C0"/>
                </a:solidFill>
              </a:rPr>
              <a:t>.</a:t>
            </a:r>
            <a:r>
              <a:rPr lang="ru-RU" sz="2000" b="1" dirty="0"/>
              <a:t> </a:t>
            </a:r>
            <a:endParaRPr lang="ru-RU" sz="2000" b="1" dirty="0" smtClean="0"/>
          </a:p>
          <a:p>
            <a:pPr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Фотозона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- </a:t>
            </a:r>
            <a:r>
              <a:rPr lang="ru-RU" sz="2000" b="1" dirty="0">
                <a:solidFill>
                  <a:srgbClr val="0070C0"/>
                </a:solidFill>
              </a:rPr>
              <a:t>Популярный тренд, который привлекает читателей почаще приходить в библиотеку. Специально оформленное для фотосъемок место — это и реклама самого учреждения с помощью </a:t>
            </a:r>
            <a:r>
              <a:rPr lang="ru-RU" sz="2000" b="1" dirty="0" err="1">
                <a:solidFill>
                  <a:srgbClr val="0070C0"/>
                </a:solidFill>
              </a:rPr>
              <a:t>хэштегов</a:t>
            </a:r>
            <a:r>
              <a:rPr lang="ru-RU" sz="2000" b="1" dirty="0">
                <a:solidFill>
                  <a:srgbClr val="0070C0"/>
                </a:solidFill>
              </a:rPr>
              <a:t> в </a:t>
            </a:r>
            <a:r>
              <a:rPr lang="ru-RU" sz="2000" b="1" dirty="0" err="1">
                <a:solidFill>
                  <a:srgbClr val="0070C0"/>
                </a:solidFill>
              </a:rPr>
              <a:t>соцсетях</a:t>
            </a:r>
            <a:r>
              <a:rPr lang="ru-RU" sz="2000" b="1" dirty="0">
                <a:solidFill>
                  <a:srgbClr val="0070C0"/>
                </a:solidFill>
              </a:rPr>
              <a:t>, и просто еще одно приятное пространство внутри библиотеки</a:t>
            </a:r>
            <a:r>
              <a:rPr lang="ru-RU" sz="20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2000" b="1" dirty="0">
                <a:solidFill>
                  <a:srgbClr val="C00000"/>
                </a:solidFill>
              </a:rPr>
              <a:t>«Подвешенная книга</a:t>
            </a:r>
            <a:r>
              <a:rPr lang="ru-RU" sz="2000" b="1" dirty="0" smtClean="0">
                <a:solidFill>
                  <a:srgbClr val="C00000"/>
                </a:solidFill>
              </a:rPr>
              <a:t>»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b="1" dirty="0">
                <a:solidFill>
                  <a:srgbClr val="0070C0"/>
                </a:solidFill>
              </a:rPr>
              <a:t>Популярная акция, суть которой в том, что любой читатель может «подвесить» на определенный период свою любимую книгу из библиотеки с личной рецензией или рекомендацией, — к примеру, на странице сообщества библиотеки в </a:t>
            </a:r>
            <a:r>
              <a:rPr lang="ru-RU" sz="2000" b="1" dirty="0" err="1">
                <a:solidFill>
                  <a:srgbClr val="0070C0"/>
                </a:solidFill>
              </a:rPr>
              <a:t>соцсетях</a:t>
            </a:r>
            <a:r>
              <a:rPr lang="ru-RU" sz="2000" b="1" dirty="0">
                <a:solidFill>
                  <a:srgbClr val="0070C0"/>
                </a:solidFill>
              </a:rPr>
              <a:t>. После завершения акции библиотека составляет рейтинг рекомендованных </a:t>
            </a:r>
            <a:r>
              <a:rPr lang="ru-RU" sz="2000" b="1" dirty="0" smtClean="0">
                <a:solidFill>
                  <a:srgbClr val="0070C0"/>
                </a:solidFill>
              </a:rPr>
              <a:t>книг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0"/>
            <a:ext cx="1512168" cy="10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335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      2023 год-              год педагога и наставника  </vt:lpstr>
      <vt:lpstr>                       Какой он современный педагог?</vt:lpstr>
      <vt:lpstr>                           Зачем нужен наставник?</vt:lpstr>
      <vt:lpstr>Презентация PowerPoint</vt:lpstr>
      <vt:lpstr>Петр I и Семеон Полоцкий</vt:lpstr>
      <vt:lpstr>Основные направления  в деятельности библиотек</vt:lpstr>
      <vt:lpstr>В план мероприятий библиотеки в год педагога и наставника – 2023 стоит включить:</vt:lpstr>
      <vt:lpstr>Календарь года педагога и наставника</vt:lpstr>
      <vt:lpstr>  Идеи библиотечных мероприятий </vt:lpstr>
      <vt:lpstr> Названия и формы событий к году педагога и наставника:   </vt:lpstr>
      <vt:lpstr>Названия и формы событий к году педагога и наставника</vt:lpstr>
      <vt:lpstr>Полезные ссылки и сценарии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год-  год педагога и наставника</dc:title>
  <dc:creator>USER</dc:creator>
  <cp:lastModifiedBy>User</cp:lastModifiedBy>
  <cp:revision>13</cp:revision>
  <dcterms:created xsi:type="dcterms:W3CDTF">2023-03-27T16:04:57Z</dcterms:created>
  <dcterms:modified xsi:type="dcterms:W3CDTF">2023-03-28T07:08:34Z</dcterms:modified>
</cp:coreProperties>
</file>